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varScale="1">
        <p:scale>
          <a:sx n="68" d="100"/>
          <a:sy n="68" d="100"/>
        </p:scale>
        <p:origin x="80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1.png>
</file>

<file path=ppt/media/image2.png>
</file>

<file path=ppt/media/image3.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3/26/2019</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3/26/2019</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3/26/2019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3/26/2019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3/26/2019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3/26/2019</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3/26/2019</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3/26/2019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3/26/2019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3/26/2019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3/26/2019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3/26/2019</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3/26/2019</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3/26/2019</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3/26/2019</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3/26/2019</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3/26/2019</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3/26/2019</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16.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google.com/maps/search/manhattan+subway+metro+stations/@40.7837297,-"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ABF4D-3F25-4053-A328-C5AD272B0FB7}"/>
              </a:ext>
            </a:extLst>
          </p:cNvPr>
          <p:cNvSpPr>
            <a:spLocks noGrp="1"/>
          </p:cNvSpPr>
          <p:nvPr>
            <p:ph type="ctrTitle"/>
          </p:nvPr>
        </p:nvSpPr>
        <p:spPr/>
        <p:txBody>
          <a:bodyPr/>
          <a:lstStyle/>
          <a:p>
            <a:r>
              <a:rPr lang="en-IN" dirty="0"/>
              <a:t>Coursera Capstone project</a:t>
            </a:r>
          </a:p>
        </p:txBody>
      </p:sp>
      <p:sp>
        <p:nvSpPr>
          <p:cNvPr id="3" name="Subtitle 2">
            <a:extLst>
              <a:ext uri="{FF2B5EF4-FFF2-40B4-BE49-F238E27FC236}">
                <a16:creationId xmlns:a16="http://schemas.microsoft.com/office/drawing/2014/main" id="{674AE3DD-F1D8-4158-BFBC-5279534234E0}"/>
              </a:ext>
            </a:extLst>
          </p:cNvPr>
          <p:cNvSpPr>
            <a:spLocks noGrp="1"/>
          </p:cNvSpPr>
          <p:nvPr>
            <p:ph type="subTitle" idx="1"/>
          </p:nvPr>
        </p:nvSpPr>
        <p:spPr/>
        <p:txBody>
          <a:bodyPr/>
          <a:lstStyle/>
          <a:p>
            <a:r>
              <a:rPr lang="en-US" dirty="0"/>
              <a:t>Parameswaran Periaswamy</a:t>
            </a:r>
          </a:p>
          <a:p>
            <a:r>
              <a:rPr lang="en-US" dirty="0"/>
              <a:t>March,2019</a:t>
            </a:r>
            <a:endParaRPr lang="en-IN" dirty="0"/>
          </a:p>
        </p:txBody>
      </p:sp>
    </p:spTree>
    <p:extLst>
      <p:ext uri="{BB962C8B-B14F-4D97-AF65-F5344CB8AC3E}">
        <p14:creationId xmlns:p14="http://schemas.microsoft.com/office/powerpoint/2010/main" val="3876466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39C05-864B-4C94-80D2-B7417FE769C1}"/>
              </a:ext>
            </a:extLst>
          </p:cNvPr>
          <p:cNvSpPr>
            <a:spLocks noGrp="1"/>
          </p:cNvSpPr>
          <p:nvPr>
            <p:ph type="title"/>
          </p:nvPr>
        </p:nvSpPr>
        <p:spPr>
          <a:xfrm>
            <a:off x="1715293" y="3266701"/>
            <a:ext cx="8761413" cy="706964"/>
          </a:xfrm>
        </p:spPr>
        <p:txBody>
          <a:bodyPr/>
          <a:lstStyle/>
          <a:p>
            <a:pPr algn="ctr"/>
            <a:r>
              <a:rPr lang="en-IN" sz="5400" b="1" dirty="0">
                <a:solidFill>
                  <a:srgbClr val="7030A0"/>
                </a:solidFill>
              </a:rPr>
              <a:t>4  Execution and Results</a:t>
            </a:r>
          </a:p>
        </p:txBody>
      </p:sp>
    </p:spTree>
    <p:extLst>
      <p:ext uri="{BB962C8B-B14F-4D97-AF65-F5344CB8AC3E}">
        <p14:creationId xmlns:p14="http://schemas.microsoft.com/office/powerpoint/2010/main" val="2308621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24D46-9B86-474E-9C84-07DE571A45A9}"/>
              </a:ext>
            </a:extLst>
          </p:cNvPr>
          <p:cNvSpPr>
            <a:spLocks noGrp="1"/>
          </p:cNvSpPr>
          <p:nvPr>
            <p:ph type="title"/>
          </p:nvPr>
        </p:nvSpPr>
        <p:spPr/>
        <p:txBody>
          <a:bodyPr/>
          <a:lstStyle/>
          <a:p>
            <a:r>
              <a:rPr lang="en-IN" dirty="0"/>
              <a:t>Current residence Neighbourhood in Bangalore</a:t>
            </a:r>
          </a:p>
        </p:txBody>
      </p:sp>
      <p:pic>
        <p:nvPicPr>
          <p:cNvPr id="4" name="Content Placeholder 3">
            <a:extLst>
              <a:ext uri="{FF2B5EF4-FFF2-40B4-BE49-F238E27FC236}">
                <a16:creationId xmlns:a16="http://schemas.microsoft.com/office/drawing/2014/main" id="{906534E3-3BFE-4990-B993-AE2D2EFCA98C}"/>
              </a:ext>
            </a:extLst>
          </p:cNvPr>
          <p:cNvPicPr>
            <a:picLocks noGrp="1" noChangeAspect="1"/>
          </p:cNvPicPr>
          <p:nvPr>
            <p:ph idx="1"/>
          </p:nvPr>
        </p:nvPicPr>
        <p:blipFill>
          <a:blip r:embed="rId2"/>
          <a:stretch>
            <a:fillRect/>
          </a:stretch>
        </p:blipFill>
        <p:spPr>
          <a:xfrm>
            <a:off x="1012874" y="2603500"/>
            <a:ext cx="10006725" cy="4050518"/>
          </a:xfrm>
          <a:prstGeom prst="rect">
            <a:avLst/>
          </a:prstGeom>
        </p:spPr>
      </p:pic>
    </p:spTree>
    <p:extLst>
      <p:ext uri="{BB962C8B-B14F-4D97-AF65-F5344CB8AC3E}">
        <p14:creationId xmlns:p14="http://schemas.microsoft.com/office/powerpoint/2010/main" val="492718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252E1-2FC5-4F6A-9527-2A881C90A77B}"/>
              </a:ext>
            </a:extLst>
          </p:cNvPr>
          <p:cNvSpPr>
            <a:spLocks noGrp="1"/>
          </p:cNvSpPr>
          <p:nvPr>
            <p:ph type="title"/>
          </p:nvPr>
        </p:nvSpPr>
        <p:spPr/>
        <p:txBody>
          <a:bodyPr/>
          <a:lstStyle/>
          <a:p>
            <a:r>
              <a:rPr lang="en-IN" dirty="0"/>
              <a:t>Venues around Neighbourhood </a:t>
            </a:r>
          </a:p>
        </p:txBody>
      </p:sp>
      <p:pic>
        <p:nvPicPr>
          <p:cNvPr id="7" name="Content Placeholder 6">
            <a:extLst>
              <a:ext uri="{FF2B5EF4-FFF2-40B4-BE49-F238E27FC236}">
                <a16:creationId xmlns:a16="http://schemas.microsoft.com/office/drawing/2014/main" id="{288860FB-448B-47C8-9854-71C9D812BD78}"/>
              </a:ext>
            </a:extLst>
          </p:cNvPr>
          <p:cNvPicPr>
            <a:picLocks noGrp="1" noChangeAspect="1"/>
          </p:cNvPicPr>
          <p:nvPr>
            <p:ph idx="1"/>
          </p:nvPr>
        </p:nvPicPr>
        <p:blipFill>
          <a:blip r:embed="rId2"/>
          <a:stretch>
            <a:fillRect/>
          </a:stretch>
        </p:blipFill>
        <p:spPr>
          <a:xfrm>
            <a:off x="1280160" y="2532184"/>
            <a:ext cx="9073662" cy="3756073"/>
          </a:xfrm>
          <a:prstGeom prst="rect">
            <a:avLst/>
          </a:prstGeom>
        </p:spPr>
      </p:pic>
    </p:spTree>
    <p:extLst>
      <p:ext uri="{BB962C8B-B14F-4D97-AF65-F5344CB8AC3E}">
        <p14:creationId xmlns:p14="http://schemas.microsoft.com/office/powerpoint/2010/main" val="28849624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ED5DE3-D408-4B59-9115-5885569DAEF6}"/>
              </a:ext>
            </a:extLst>
          </p:cNvPr>
          <p:cNvSpPr>
            <a:spLocks noGrp="1"/>
          </p:cNvSpPr>
          <p:nvPr>
            <p:ph type="title"/>
          </p:nvPr>
        </p:nvSpPr>
        <p:spPr/>
        <p:txBody>
          <a:bodyPr/>
          <a:lstStyle/>
          <a:p>
            <a:r>
              <a:rPr lang="en-IN" dirty="0"/>
              <a:t>Manhattan Map - </a:t>
            </a:r>
            <a:r>
              <a:rPr lang="en-IN" dirty="0" err="1"/>
              <a:t>Neighborhoods</a:t>
            </a:r>
            <a:r>
              <a:rPr lang="en-IN" dirty="0"/>
              <a:t> and Cluster of Venues</a:t>
            </a:r>
          </a:p>
        </p:txBody>
      </p:sp>
      <p:pic>
        <p:nvPicPr>
          <p:cNvPr id="4" name="Content Placeholder 3">
            <a:extLst>
              <a:ext uri="{FF2B5EF4-FFF2-40B4-BE49-F238E27FC236}">
                <a16:creationId xmlns:a16="http://schemas.microsoft.com/office/drawing/2014/main" id="{4B01683E-A3B9-4349-9C8F-4FDC88EF6322}"/>
              </a:ext>
            </a:extLst>
          </p:cNvPr>
          <p:cNvPicPr>
            <a:picLocks noGrp="1" noChangeAspect="1"/>
          </p:cNvPicPr>
          <p:nvPr>
            <p:ph idx="1"/>
          </p:nvPr>
        </p:nvPicPr>
        <p:blipFill>
          <a:blip r:embed="rId2"/>
          <a:stretch>
            <a:fillRect/>
          </a:stretch>
        </p:blipFill>
        <p:spPr>
          <a:xfrm>
            <a:off x="984738" y="2603500"/>
            <a:ext cx="10438228" cy="3994248"/>
          </a:xfrm>
          <a:prstGeom prst="rect">
            <a:avLst/>
          </a:prstGeom>
        </p:spPr>
      </p:pic>
    </p:spTree>
    <p:extLst>
      <p:ext uri="{BB962C8B-B14F-4D97-AF65-F5344CB8AC3E}">
        <p14:creationId xmlns:p14="http://schemas.microsoft.com/office/powerpoint/2010/main" val="18753917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DFE00-4E18-456C-BB42-0380E89E07D2}"/>
              </a:ext>
            </a:extLst>
          </p:cNvPr>
          <p:cNvSpPr>
            <a:spLocks noGrp="1"/>
          </p:cNvSpPr>
          <p:nvPr>
            <p:ph type="title"/>
          </p:nvPr>
        </p:nvSpPr>
        <p:spPr/>
        <p:txBody>
          <a:bodyPr/>
          <a:lstStyle/>
          <a:p>
            <a:r>
              <a:rPr lang="en-IN" dirty="0"/>
              <a:t>Geodata Manhattan </a:t>
            </a:r>
            <a:r>
              <a:rPr lang="en-IN" dirty="0" err="1"/>
              <a:t>Apts</a:t>
            </a:r>
            <a:r>
              <a:rPr lang="en-IN" dirty="0"/>
              <a:t> for rent</a:t>
            </a:r>
          </a:p>
        </p:txBody>
      </p:sp>
      <p:pic>
        <p:nvPicPr>
          <p:cNvPr id="4" name="Content Placeholder 3">
            <a:extLst>
              <a:ext uri="{FF2B5EF4-FFF2-40B4-BE49-F238E27FC236}">
                <a16:creationId xmlns:a16="http://schemas.microsoft.com/office/drawing/2014/main" id="{77CBDC3D-5941-495B-813D-2292A74F8BE2}"/>
              </a:ext>
            </a:extLst>
          </p:cNvPr>
          <p:cNvPicPr>
            <a:picLocks noGrp="1" noChangeAspect="1"/>
          </p:cNvPicPr>
          <p:nvPr>
            <p:ph idx="1"/>
          </p:nvPr>
        </p:nvPicPr>
        <p:blipFill>
          <a:blip r:embed="rId2"/>
          <a:stretch>
            <a:fillRect/>
          </a:stretch>
        </p:blipFill>
        <p:spPr>
          <a:xfrm>
            <a:off x="1674055" y="2603500"/>
            <a:ext cx="9113105" cy="3416300"/>
          </a:xfrm>
          <a:prstGeom prst="rect">
            <a:avLst/>
          </a:prstGeom>
        </p:spPr>
      </p:pic>
    </p:spTree>
    <p:extLst>
      <p:ext uri="{BB962C8B-B14F-4D97-AF65-F5344CB8AC3E}">
        <p14:creationId xmlns:p14="http://schemas.microsoft.com/office/powerpoint/2010/main" val="33643561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E4B03-822B-4462-BEE2-E0D5F0BCEC6C}"/>
              </a:ext>
            </a:extLst>
          </p:cNvPr>
          <p:cNvSpPr>
            <a:spLocks noGrp="1"/>
          </p:cNvSpPr>
          <p:nvPr>
            <p:ph type="title"/>
          </p:nvPr>
        </p:nvSpPr>
        <p:spPr/>
        <p:txBody>
          <a:bodyPr/>
          <a:lstStyle/>
          <a:p>
            <a:r>
              <a:rPr lang="en-IN" dirty="0"/>
              <a:t>Rental Price Statistics MH Apartments</a:t>
            </a:r>
          </a:p>
        </p:txBody>
      </p:sp>
      <p:sp>
        <p:nvSpPr>
          <p:cNvPr id="3" name="Content Placeholder 2">
            <a:extLst>
              <a:ext uri="{FF2B5EF4-FFF2-40B4-BE49-F238E27FC236}">
                <a16:creationId xmlns:a16="http://schemas.microsoft.com/office/drawing/2014/main" id="{191D5EB7-1522-4CB2-A5B7-FBD65C911E76}"/>
              </a:ext>
            </a:extLst>
          </p:cNvPr>
          <p:cNvSpPr>
            <a:spLocks noGrp="1"/>
          </p:cNvSpPr>
          <p:nvPr>
            <p:ph idx="1"/>
          </p:nvPr>
        </p:nvSpPr>
        <p:spPr>
          <a:xfrm>
            <a:off x="1154954" y="2603500"/>
            <a:ext cx="10862875" cy="3416300"/>
          </a:xfrm>
        </p:spPr>
        <p:txBody>
          <a:bodyPr/>
          <a:lstStyle/>
          <a:p>
            <a:r>
              <a:rPr lang="en-IN" dirty="0"/>
              <a:t>Budget US7000/month is around the mean</a:t>
            </a:r>
          </a:p>
          <a:p>
            <a:endParaRPr lang="en-IN" dirty="0"/>
          </a:p>
        </p:txBody>
      </p:sp>
      <p:pic>
        <p:nvPicPr>
          <p:cNvPr id="4" name="Picture 3">
            <a:extLst>
              <a:ext uri="{FF2B5EF4-FFF2-40B4-BE49-F238E27FC236}">
                <a16:creationId xmlns:a16="http://schemas.microsoft.com/office/drawing/2014/main" id="{8836D38C-1A3E-4DE8-9F34-E26A01AEAA5A}"/>
              </a:ext>
            </a:extLst>
          </p:cNvPr>
          <p:cNvPicPr>
            <a:picLocks noChangeAspect="1"/>
          </p:cNvPicPr>
          <p:nvPr/>
        </p:nvPicPr>
        <p:blipFill>
          <a:blip r:embed="rId2"/>
          <a:stretch>
            <a:fillRect/>
          </a:stretch>
        </p:blipFill>
        <p:spPr>
          <a:xfrm>
            <a:off x="1342383" y="3306181"/>
            <a:ext cx="3261177" cy="2010938"/>
          </a:xfrm>
          <a:prstGeom prst="rect">
            <a:avLst/>
          </a:prstGeom>
        </p:spPr>
      </p:pic>
      <p:pic>
        <p:nvPicPr>
          <p:cNvPr id="5" name="Picture 4">
            <a:extLst>
              <a:ext uri="{FF2B5EF4-FFF2-40B4-BE49-F238E27FC236}">
                <a16:creationId xmlns:a16="http://schemas.microsoft.com/office/drawing/2014/main" id="{67F991F9-2FA2-4EC8-95B8-91259778FBDE}"/>
              </a:ext>
            </a:extLst>
          </p:cNvPr>
          <p:cNvPicPr>
            <a:picLocks noChangeAspect="1"/>
          </p:cNvPicPr>
          <p:nvPr/>
        </p:nvPicPr>
        <p:blipFill>
          <a:blip r:embed="rId3"/>
          <a:stretch>
            <a:fillRect/>
          </a:stretch>
        </p:blipFill>
        <p:spPr>
          <a:xfrm>
            <a:off x="4790989" y="3350133"/>
            <a:ext cx="3202942" cy="2025563"/>
          </a:xfrm>
          <a:prstGeom prst="rect">
            <a:avLst/>
          </a:prstGeom>
        </p:spPr>
      </p:pic>
      <p:pic>
        <p:nvPicPr>
          <p:cNvPr id="6" name="Picture 5">
            <a:extLst>
              <a:ext uri="{FF2B5EF4-FFF2-40B4-BE49-F238E27FC236}">
                <a16:creationId xmlns:a16="http://schemas.microsoft.com/office/drawing/2014/main" id="{FAD9C83E-56FD-4E67-858A-FAC0D0B1CC7C}"/>
              </a:ext>
            </a:extLst>
          </p:cNvPr>
          <p:cNvPicPr>
            <a:picLocks noChangeAspect="1"/>
          </p:cNvPicPr>
          <p:nvPr/>
        </p:nvPicPr>
        <p:blipFill>
          <a:blip r:embed="rId4"/>
          <a:stretch>
            <a:fillRect/>
          </a:stretch>
        </p:blipFill>
        <p:spPr>
          <a:xfrm>
            <a:off x="8322053" y="3306181"/>
            <a:ext cx="3494118" cy="2332688"/>
          </a:xfrm>
          <a:prstGeom prst="rect">
            <a:avLst/>
          </a:prstGeom>
        </p:spPr>
      </p:pic>
    </p:spTree>
    <p:extLst>
      <p:ext uri="{BB962C8B-B14F-4D97-AF65-F5344CB8AC3E}">
        <p14:creationId xmlns:p14="http://schemas.microsoft.com/office/powerpoint/2010/main" val="1391955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41BE3-7CB3-43AD-85FB-E1DAE563122E}"/>
              </a:ext>
            </a:extLst>
          </p:cNvPr>
          <p:cNvSpPr>
            <a:spLocks noGrp="1"/>
          </p:cNvSpPr>
          <p:nvPr>
            <p:ph type="title"/>
          </p:nvPr>
        </p:nvSpPr>
        <p:spPr/>
        <p:txBody>
          <a:bodyPr/>
          <a:lstStyle/>
          <a:p>
            <a:r>
              <a:rPr lang="en-IN" dirty="0"/>
              <a:t>Apartments for Rent in MH</a:t>
            </a:r>
          </a:p>
        </p:txBody>
      </p:sp>
      <p:pic>
        <p:nvPicPr>
          <p:cNvPr id="4" name="Content Placeholder 3">
            <a:extLst>
              <a:ext uri="{FF2B5EF4-FFF2-40B4-BE49-F238E27FC236}">
                <a16:creationId xmlns:a16="http://schemas.microsoft.com/office/drawing/2014/main" id="{0C5EE105-EF9F-44A3-9142-030722BE328F}"/>
              </a:ext>
            </a:extLst>
          </p:cNvPr>
          <p:cNvPicPr>
            <a:picLocks noGrp="1" noChangeAspect="1"/>
          </p:cNvPicPr>
          <p:nvPr>
            <p:ph idx="1"/>
          </p:nvPr>
        </p:nvPicPr>
        <p:blipFill>
          <a:blip r:embed="rId2"/>
          <a:stretch>
            <a:fillRect/>
          </a:stretch>
        </p:blipFill>
        <p:spPr>
          <a:xfrm>
            <a:off x="947926" y="2561295"/>
            <a:ext cx="10296148" cy="3937977"/>
          </a:xfrm>
          <a:prstGeom prst="rect">
            <a:avLst/>
          </a:prstGeom>
        </p:spPr>
      </p:pic>
    </p:spTree>
    <p:extLst>
      <p:ext uri="{BB962C8B-B14F-4D97-AF65-F5344CB8AC3E}">
        <p14:creationId xmlns:p14="http://schemas.microsoft.com/office/powerpoint/2010/main" val="20917036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FF500-7EBF-4D62-9FC6-49761EBDD96E}"/>
              </a:ext>
            </a:extLst>
          </p:cNvPr>
          <p:cNvSpPr>
            <a:spLocks noGrp="1"/>
          </p:cNvSpPr>
          <p:nvPr>
            <p:ph type="title"/>
          </p:nvPr>
        </p:nvSpPr>
        <p:spPr/>
        <p:txBody>
          <a:bodyPr/>
          <a:lstStyle/>
          <a:p>
            <a:r>
              <a:rPr lang="en-IN" dirty="0"/>
              <a:t>MH </a:t>
            </a:r>
            <a:r>
              <a:rPr lang="en-IN" dirty="0" err="1"/>
              <a:t>Apts</a:t>
            </a:r>
            <a:r>
              <a:rPr lang="en-IN" dirty="0"/>
              <a:t> for rent with venue clusters</a:t>
            </a:r>
          </a:p>
        </p:txBody>
      </p:sp>
      <p:pic>
        <p:nvPicPr>
          <p:cNvPr id="4" name="Content Placeholder 3">
            <a:extLst>
              <a:ext uri="{FF2B5EF4-FFF2-40B4-BE49-F238E27FC236}">
                <a16:creationId xmlns:a16="http://schemas.microsoft.com/office/drawing/2014/main" id="{4473CFB7-CC11-41D5-82FD-EF23B927FC86}"/>
              </a:ext>
            </a:extLst>
          </p:cNvPr>
          <p:cNvPicPr>
            <a:picLocks noGrp="1" noChangeAspect="1"/>
          </p:cNvPicPr>
          <p:nvPr>
            <p:ph idx="1"/>
          </p:nvPr>
        </p:nvPicPr>
        <p:blipFill>
          <a:blip r:embed="rId2"/>
          <a:stretch>
            <a:fillRect/>
          </a:stretch>
        </p:blipFill>
        <p:spPr>
          <a:xfrm>
            <a:off x="928468" y="2603499"/>
            <a:ext cx="10543887" cy="3952045"/>
          </a:xfrm>
          <a:prstGeom prst="rect">
            <a:avLst/>
          </a:prstGeom>
        </p:spPr>
      </p:pic>
    </p:spTree>
    <p:extLst>
      <p:ext uri="{BB962C8B-B14F-4D97-AF65-F5344CB8AC3E}">
        <p14:creationId xmlns:p14="http://schemas.microsoft.com/office/powerpoint/2010/main" val="24499805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46722-1F7B-419E-AC91-3B8BE8A4CD9B}"/>
              </a:ext>
            </a:extLst>
          </p:cNvPr>
          <p:cNvSpPr>
            <a:spLocks noGrp="1"/>
          </p:cNvSpPr>
          <p:nvPr>
            <p:ph type="title"/>
          </p:nvPr>
        </p:nvSpPr>
        <p:spPr/>
        <p:txBody>
          <a:bodyPr/>
          <a:lstStyle/>
          <a:p>
            <a:r>
              <a:rPr lang="en-IN" dirty="0"/>
              <a:t>Venues of cluster 2</a:t>
            </a:r>
          </a:p>
        </p:txBody>
      </p:sp>
      <p:pic>
        <p:nvPicPr>
          <p:cNvPr id="4" name="Content Placeholder 3">
            <a:extLst>
              <a:ext uri="{FF2B5EF4-FFF2-40B4-BE49-F238E27FC236}">
                <a16:creationId xmlns:a16="http://schemas.microsoft.com/office/drawing/2014/main" id="{41302571-6ACE-44AB-AEB9-61B47171593B}"/>
              </a:ext>
            </a:extLst>
          </p:cNvPr>
          <p:cNvPicPr>
            <a:picLocks noGrp="1" noChangeAspect="1"/>
          </p:cNvPicPr>
          <p:nvPr>
            <p:ph idx="1"/>
          </p:nvPr>
        </p:nvPicPr>
        <p:blipFill>
          <a:blip r:embed="rId2"/>
          <a:stretch>
            <a:fillRect/>
          </a:stretch>
        </p:blipFill>
        <p:spPr>
          <a:xfrm>
            <a:off x="1258363" y="2603500"/>
            <a:ext cx="8619587" cy="3416300"/>
          </a:xfrm>
          <a:prstGeom prst="rect">
            <a:avLst/>
          </a:prstGeom>
        </p:spPr>
      </p:pic>
    </p:spTree>
    <p:extLst>
      <p:ext uri="{BB962C8B-B14F-4D97-AF65-F5344CB8AC3E}">
        <p14:creationId xmlns:p14="http://schemas.microsoft.com/office/powerpoint/2010/main" val="31650183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56553-374E-413C-8FA4-7F0F46E0EF85}"/>
              </a:ext>
            </a:extLst>
          </p:cNvPr>
          <p:cNvSpPr>
            <a:spLocks noGrp="1"/>
          </p:cNvSpPr>
          <p:nvPr>
            <p:ph type="title"/>
          </p:nvPr>
        </p:nvSpPr>
        <p:spPr/>
        <p:txBody>
          <a:bodyPr/>
          <a:lstStyle/>
          <a:p>
            <a:r>
              <a:rPr lang="en-IN" dirty="0"/>
              <a:t>Manhattan subway stations geodata</a:t>
            </a:r>
          </a:p>
        </p:txBody>
      </p:sp>
      <p:pic>
        <p:nvPicPr>
          <p:cNvPr id="4" name="Content Placeholder 3">
            <a:extLst>
              <a:ext uri="{FF2B5EF4-FFF2-40B4-BE49-F238E27FC236}">
                <a16:creationId xmlns:a16="http://schemas.microsoft.com/office/drawing/2014/main" id="{8B1F7F5B-1946-4187-BDCE-A13A716E6092}"/>
              </a:ext>
            </a:extLst>
          </p:cNvPr>
          <p:cNvPicPr>
            <a:picLocks noGrp="1" noChangeAspect="1"/>
          </p:cNvPicPr>
          <p:nvPr>
            <p:ph idx="1"/>
          </p:nvPr>
        </p:nvPicPr>
        <p:blipFill>
          <a:blip r:embed="rId2"/>
          <a:stretch>
            <a:fillRect/>
          </a:stretch>
        </p:blipFill>
        <p:spPr>
          <a:xfrm>
            <a:off x="1983545" y="2603500"/>
            <a:ext cx="8314006" cy="3416300"/>
          </a:xfrm>
          <a:prstGeom prst="rect">
            <a:avLst/>
          </a:prstGeom>
        </p:spPr>
      </p:pic>
    </p:spTree>
    <p:extLst>
      <p:ext uri="{BB962C8B-B14F-4D97-AF65-F5344CB8AC3E}">
        <p14:creationId xmlns:p14="http://schemas.microsoft.com/office/powerpoint/2010/main" val="1334579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5FA4E-84B1-4C43-96D1-45CB15B19064}"/>
              </a:ext>
            </a:extLst>
          </p:cNvPr>
          <p:cNvSpPr>
            <a:spLocks noGrp="1"/>
          </p:cNvSpPr>
          <p:nvPr>
            <p:ph type="title"/>
          </p:nvPr>
        </p:nvSpPr>
        <p:spPr/>
        <p:txBody>
          <a:bodyPr/>
          <a:lstStyle/>
          <a:p>
            <a:r>
              <a:rPr lang="en-IN" dirty="0"/>
              <a:t>Report Content</a:t>
            </a:r>
          </a:p>
        </p:txBody>
      </p:sp>
      <p:sp>
        <p:nvSpPr>
          <p:cNvPr id="3" name="Content Placeholder 2">
            <a:extLst>
              <a:ext uri="{FF2B5EF4-FFF2-40B4-BE49-F238E27FC236}">
                <a16:creationId xmlns:a16="http://schemas.microsoft.com/office/drawing/2014/main" id="{1E26D1F6-BDE1-4CDE-A8DD-A39EF9811E5F}"/>
              </a:ext>
            </a:extLst>
          </p:cNvPr>
          <p:cNvSpPr>
            <a:spLocks noGrp="1"/>
          </p:cNvSpPr>
          <p:nvPr>
            <p:ph idx="1"/>
          </p:nvPr>
        </p:nvSpPr>
        <p:spPr/>
        <p:txBody>
          <a:bodyPr>
            <a:normAutofit fontScale="55000" lnSpcReduction="20000"/>
          </a:bodyPr>
          <a:lstStyle/>
          <a:p>
            <a:r>
              <a:rPr lang="en-IN" b="1" dirty="0"/>
              <a:t>Introduction Section :</a:t>
            </a:r>
          </a:p>
          <a:p>
            <a:pPr lvl="1"/>
            <a:r>
              <a:rPr lang="en-IN" dirty="0"/>
              <a:t> The “business problem” to be solved by this project and who may be interested</a:t>
            </a:r>
          </a:p>
          <a:p>
            <a:r>
              <a:rPr lang="en-IN" b="1" dirty="0"/>
              <a:t>Data Section:</a:t>
            </a:r>
          </a:p>
          <a:p>
            <a:pPr lvl="1"/>
            <a:r>
              <a:rPr lang="en-IN" dirty="0"/>
              <a:t>Describe Data requirements and Sources needed to solve the problem</a:t>
            </a:r>
          </a:p>
          <a:p>
            <a:r>
              <a:rPr lang="en-IN" b="1" dirty="0"/>
              <a:t>Methodology section:</a:t>
            </a:r>
          </a:p>
          <a:p>
            <a:pPr lvl="1"/>
            <a:r>
              <a:rPr lang="en-IN" dirty="0"/>
              <a:t>Main component of the report - Execute data processing, describe/discuss any</a:t>
            </a:r>
          </a:p>
          <a:p>
            <a:pPr lvl="1"/>
            <a:r>
              <a:rPr lang="en-IN" dirty="0"/>
              <a:t>exploratory data analysis and/or inferential statistical testing performed, and/or</a:t>
            </a:r>
          </a:p>
          <a:p>
            <a:pPr lvl="1"/>
            <a:r>
              <a:rPr lang="en-IN" dirty="0"/>
              <a:t>machine learnings used.</a:t>
            </a:r>
          </a:p>
          <a:p>
            <a:r>
              <a:rPr lang="en-IN" b="1" dirty="0"/>
              <a:t> Results section:</a:t>
            </a:r>
          </a:p>
          <a:p>
            <a:pPr lvl="1"/>
            <a:r>
              <a:rPr lang="en-IN" dirty="0"/>
              <a:t>Discussion of the results and finding of answer</a:t>
            </a:r>
          </a:p>
          <a:p>
            <a:r>
              <a:rPr lang="en-IN" b="1" dirty="0"/>
              <a:t> Discussion section:</a:t>
            </a:r>
          </a:p>
          <a:p>
            <a:pPr lvl="1"/>
            <a:r>
              <a:rPr lang="en-IN" dirty="0"/>
              <a:t>Discussion of observations noted and any recommendations</a:t>
            </a:r>
          </a:p>
          <a:p>
            <a:r>
              <a:rPr lang="en-IN" b="1" dirty="0"/>
              <a:t>Conclusion section:</a:t>
            </a:r>
          </a:p>
          <a:p>
            <a:pPr lvl="1"/>
            <a:r>
              <a:rPr lang="en-IN" dirty="0"/>
              <a:t>Answer chosen and conclusions</a:t>
            </a:r>
          </a:p>
        </p:txBody>
      </p:sp>
    </p:spTree>
    <p:extLst>
      <p:ext uri="{BB962C8B-B14F-4D97-AF65-F5344CB8AC3E}">
        <p14:creationId xmlns:p14="http://schemas.microsoft.com/office/powerpoint/2010/main" val="36418754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1E4A7-084E-4A91-95A4-E7797548D640}"/>
              </a:ext>
            </a:extLst>
          </p:cNvPr>
          <p:cNvSpPr>
            <a:spLocks noGrp="1"/>
          </p:cNvSpPr>
          <p:nvPr>
            <p:ph type="title"/>
          </p:nvPr>
        </p:nvSpPr>
        <p:spPr/>
        <p:txBody>
          <a:bodyPr/>
          <a:lstStyle/>
          <a:p>
            <a:r>
              <a:rPr lang="en-IN" dirty="0" err="1"/>
              <a:t>Apts</a:t>
            </a:r>
            <a:r>
              <a:rPr lang="en-IN" dirty="0"/>
              <a:t> for rent (blue) and subway stations (red)</a:t>
            </a:r>
          </a:p>
        </p:txBody>
      </p:sp>
      <p:pic>
        <p:nvPicPr>
          <p:cNvPr id="4" name="Content Placeholder 3">
            <a:extLst>
              <a:ext uri="{FF2B5EF4-FFF2-40B4-BE49-F238E27FC236}">
                <a16:creationId xmlns:a16="http://schemas.microsoft.com/office/drawing/2014/main" id="{B8CDA158-889B-4CA9-BF1C-0A7EFDE009C7}"/>
              </a:ext>
            </a:extLst>
          </p:cNvPr>
          <p:cNvPicPr>
            <a:picLocks noGrp="1" noChangeAspect="1"/>
          </p:cNvPicPr>
          <p:nvPr>
            <p:ph idx="1"/>
          </p:nvPr>
        </p:nvPicPr>
        <p:blipFill>
          <a:blip r:embed="rId2"/>
          <a:stretch>
            <a:fillRect/>
          </a:stretch>
        </p:blipFill>
        <p:spPr>
          <a:xfrm>
            <a:off x="1154954" y="2603499"/>
            <a:ext cx="10195683" cy="4036451"/>
          </a:xfrm>
          <a:prstGeom prst="rect">
            <a:avLst/>
          </a:prstGeom>
        </p:spPr>
      </p:pic>
    </p:spTree>
    <p:extLst>
      <p:ext uri="{BB962C8B-B14F-4D97-AF65-F5344CB8AC3E}">
        <p14:creationId xmlns:p14="http://schemas.microsoft.com/office/powerpoint/2010/main" val="36261270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EF2BD-4DE5-4C44-A8BC-E20AFC60F8C5}"/>
              </a:ext>
            </a:extLst>
          </p:cNvPr>
          <p:cNvSpPr>
            <a:spLocks noGrp="1"/>
          </p:cNvSpPr>
          <p:nvPr>
            <p:ph type="title"/>
          </p:nvPr>
        </p:nvSpPr>
        <p:spPr/>
        <p:txBody>
          <a:bodyPr/>
          <a:lstStyle/>
          <a:p>
            <a:r>
              <a:rPr lang="en-IN" dirty="0"/>
              <a:t>Selected Apartment!</a:t>
            </a:r>
          </a:p>
        </p:txBody>
      </p:sp>
      <p:pic>
        <p:nvPicPr>
          <p:cNvPr id="4" name="Content Placeholder 3">
            <a:extLst>
              <a:ext uri="{FF2B5EF4-FFF2-40B4-BE49-F238E27FC236}">
                <a16:creationId xmlns:a16="http://schemas.microsoft.com/office/drawing/2014/main" id="{189D8AFA-76CC-48B9-ADA7-8EDC75E4CA62}"/>
              </a:ext>
            </a:extLst>
          </p:cNvPr>
          <p:cNvPicPr>
            <a:picLocks noGrp="1" noChangeAspect="1"/>
          </p:cNvPicPr>
          <p:nvPr>
            <p:ph idx="1"/>
          </p:nvPr>
        </p:nvPicPr>
        <p:blipFill>
          <a:blip r:embed="rId2"/>
          <a:stretch>
            <a:fillRect/>
          </a:stretch>
        </p:blipFill>
        <p:spPr>
          <a:xfrm>
            <a:off x="1350498" y="2603500"/>
            <a:ext cx="9791114" cy="3867638"/>
          </a:xfrm>
          <a:prstGeom prst="rect">
            <a:avLst/>
          </a:prstGeom>
        </p:spPr>
      </p:pic>
    </p:spTree>
    <p:extLst>
      <p:ext uri="{BB962C8B-B14F-4D97-AF65-F5344CB8AC3E}">
        <p14:creationId xmlns:p14="http://schemas.microsoft.com/office/powerpoint/2010/main" val="506310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2125C-10FB-496B-9421-0A54C02E00CC}"/>
              </a:ext>
            </a:extLst>
          </p:cNvPr>
          <p:cNvSpPr>
            <a:spLocks noGrp="1"/>
          </p:cNvSpPr>
          <p:nvPr>
            <p:ph type="title"/>
          </p:nvPr>
        </p:nvSpPr>
        <p:spPr/>
        <p:txBody>
          <a:bodyPr/>
          <a:lstStyle/>
          <a:p>
            <a:r>
              <a:rPr lang="en-IN" dirty="0"/>
              <a:t> 5 DISCUSSION</a:t>
            </a:r>
          </a:p>
        </p:txBody>
      </p:sp>
      <p:sp>
        <p:nvSpPr>
          <p:cNvPr id="3" name="Content Placeholder 2">
            <a:extLst>
              <a:ext uri="{FF2B5EF4-FFF2-40B4-BE49-F238E27FC236}">
                <a16:creationId xmlns:a16="http://schemas.microsoft.com/office/drawing/2014/main" id="{99D419C0-BCEF-47A4-A55F-9B1FB7D6D228}"/>
              </a:ext>
            </a:extLst>
          </p:cNvPr>
          <p:cNvSpPr>
            <a:spLocks noGrp="1"/>
          </p:cNvSpPr>
          <p:nvPr>
            <p:ph idx="1"/>
          </p:nvPr>
        </p:nvSpPr>
        <p:spPr/>
        <p:txBody>
          <a:bodyPr/>
          <a:lstStyle/>
          <a:p>
            <a:r>
              <a:rPr lang="en-IN" dirty="0"/>
              <a:t>Apartment Selection</a:t>
            </a:r>
          </a:p>
          <a:p>
            <a:pPr lvl="1"/>
            <a:r>
              <a:rPr lang="en-IN" dirty="0"/>
              <a:t>Apartment 1 rent cost is US7500 slightly above the US7000 budget. Apt 1 is located 400 meters from subway station at 59th Street and work place ( Park Ave and 53rd) is another 600 meters way. I can walk to work place and use subway for other places around. Venues for this apt are as of Cluster 2 and it is located in a fine district in the East side of Manhattan.</a:t>
            </a:r>
          </a:p>
          <a:p>
            <a:pPr lvl="1"/>
            <a:r>
              <a:rPr lang="en-IN" dirty="0"/>
              <a:t>Apartment 2 rent cost is US6935, just under the US7000 budget. Apt 2 is located 60 meters from subway station at Fulton Street, but I will have to ride the subway daily to work , possibly 40-60 min ride. Venues for this apt are as of Cluster 3.</a:t>
            </a:r>
          </a:p>
        </p:txBody>
      </p:sp>
    </p:spTree>
    <p:extLst>
      <p:ext uri="{BB962C8B-B14F-4D97-AF65-F5344CB8AC3E}">
        <p14:creationId xmlns:p14="http://schemas.microsoft.com/office/powerpoint/2010/main" val="3804020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C370E-8A8A-4C4B-B342-0FBDCA928369}"/>
              </a:ext>
            </a:extLst>
          </p:cNvPr>
          <p:cNvSpPr>
            <a:spLocks noGrp="1"/>
          </p:cNvSpPr>
          <p:nvPr>
            <p:ph type="title"/>
          </p:nvPr>
        </p:nvSpPr>
        <p:spPr/>
        <p:txBody>
          <a:bodyPr/>
          <a:lstStyle/>
          <a:p>
            <a:r>
              <a:rPr lang="en-IN" dirty="0"/>
              <a:t>6 CONCLUSIONS</a:t>
            </a:r>
          </a:p>
        </p:txBody>
      </p:sp>
      <p:sp>
        <p:nvSpPr>
          <p:cNvPr id="3" name="Content Placeholder 2">
            <a:extLst>
              <a:ext uri="{FF2B5EF4-FFF2-40B4-BE49-F238E27FC236}">
                <a16:creationId xmlns:a16="http://schemas.microsoft.com/office/drawing/2014/main" id="{B6C1471B-F957-4D72-A1B1-5955EAFB5CEC}"/>
              </a:ext>
            </a:extLst>
          </p:cNvPr>
          <p:cNvSpPr>
            <a:spLocks noGrp="1"/>
          </p:cNvSpPr>
          <p:nvPr>
            <p:ph idx="1"/>
          </p:nvPr>
        </p:nvSpPr>
        <p:spPr>
          <a:xfrm>
            <a:off x="422032" y="2139266"/>
            <a:ext cx="11408898" cy="5105596"/>
          </a:xfrm>
        </p:spPr>
        <p:txBody>
          <a:bodyPr/>
          <a:lstStyle/>
          <a:p>
            <a:pPr marL="0" indent="0">
              <a:buNone/>
            </a:pPr>
            <a:endParaRPr lang="en-IN" sz="1700" dirty="0"/>
          </a:p>
          <a:p>
            <a:pPr marL="0" indent="0">
              <a:buNone/>
            </a:pPr>
            <a:r>
              <a:rPr lang="en-IN" sz="1500" dirty="0"/>
              <a:t>Based on current Bangalore venues, I feel that Cluster 2 type of venues is a closer resemblance to my current place. And is within walkable distance. </a:t>
            </a:r>
          </a:p>
          <a:p>
            <a:pPr marL="0" indent="0">
              <a:buNone/>
            </a:pPr>
            <a:r>
              <a:rPr lang="en-IN" sz="1500" b="1" dirty="0"/>
              <a:t>That means that APARTMENT 1 is a better choice since the extra monthly rent is worth the conveniences it provides.</a:t>
            </a:r>
          </a:p>
          <a:p>
            <a:pPr marL="0" indent="0">
              <a:buNone/>
            </a:pPr>
            <a:endParaRPr lang="en-IN" sz="1700" dirty="0"/>
          </a:p>
          <a:p>
            <a:endParaRPr lang="en-IN" dirty="0"/>
          </a:p>
        </p:txBody>
      </p:sp>
      <p:pic>
        <p:nvPicPr>
          <p:cNvPr id="4" name="Picture 3">
            <a:extLst>
              <a:ext uri="{FF2B5EF4-FFF2-40B4-BE49-F238E27FC236}">
                <a16:creationId xmlns:a16="http://schemas.microsoft.com/office/drawing/2014/main" id="{492F4B96-935B-4E67-816E-EA004BAB84EB}"/>
              </a:ext>
            </a:extLst>
          </p:cNvPr>
          <p:cNvPicPr>
            <a:picLocks noChangeAspect="1"/>
          </p:cNvPicPr>
          <p:nvPr/>
        </p:nvPicPr>
        <p:blipFill>
          <a:blip r:embed="rId2"/>
          <a:stretch>
            <a:fillRect/>
          </a:stretch>
        </p:blipFill>
        <p:spPr>
          <a:xfrm>
            <a:off x="1758461" y="3587262"/>
            <a:ext cx="8157905" cy="3151163"/>
          </a:xfrm>
          <a:prstGeom prst="rect">
            <a:avLst/>
          </a:prstGeom>
        </p:spPr>
      </p:pic>
    </p:spTree>
    <p:extLst>
      <p:ext uri="{BB962C8B-B14F-4D97-AF65-F5344CB8AC3E}">
        <p14:creationId xmlns:p14="http://schemas.microsoft.com/office/powerpoint/2010/main" val="1866909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AA41E-9275-4691-BBF4-D193F16AAF03}"/>
              </a:ext>
            </a:extLst>
          </p:cNvPr>
          <p:cNvSpPr>
            <a:spLocks noGrp="1"/>
          </p:cNvSpPr>
          <p:nvPr>
            <p:ph type="title"/>
          </p:nvPr>
        </p:nvSpPr>
        <p:spPr>
          <a:xfrm>
            <a:off x="1154954" y="973668"/>
            <a:ext cx="8761413" cy="706964"/>
          </a:xfrm>
        </p:spPr>
        <p:txBody>
          <a:bodyPr/>
          <a:lstStyle/>
          <a:p>
            <a:r>
              <a:rPr lang="en-IN" b="1" dirty="0"/>
              <a:t>1. Introduction Section</a:t>
            </a:r>
            <a:br>
              <a:rPr lang="en-IN" b="1" dirty="0"/>
            </a:br>
            <a:endParaRPr lang="en-IN" dirty="0"/>
          </a:p>
        </p:txBody>
      </p:sp>
      <p:sp>
        <p:nvSpPr>
          <p:cNvPr id="3" name="Content Placeholder 2">
            <a:extLst>
              <a:ext uri="{FF2B5EF4-FFF2-40B4-BE49-F238E27FC236}">
                <a16:creationId xmlns:a16="http://schemas.microsoft.com/office/drawing/2014/main" id="{F4A71AEA-85BF-47F3-AB57-CFD178510229}"/>
              </a:ext>
            </a:extLst>
          </p:cNvPr>
          <p:cNvSpPr>
            <a:spLocks noGrp="1"/>
          </p:cNvSpPr>
          <p:nvPr>
            <p:ph idx="1"/>
          </p:nvPr>
        </p:nvSpPr>
        <p:spPr>
          <a:xfrm>
            <a:off x="1154954" y="2603500"/>
            <a:ext cx="8825659" cy="3416300"/>
          </a:xfrm>
        </p:spPr>
        <p:txBody>
          <a:bodyPr>
            <a:normAutofit lnSpcReduction="10000"/>
          </a:bodyPr>
          <a:lstStyle/>
          <a:p>
            <a:endParaRPr lang="en-IN" dirty="0"/>
          </a:p>
          <a:p>
            <a:r>
              <a:rPr lang="en-IN" b="1" dirty="0"/>
              <a:t>1.1 Scenario and Background </a:t>
            </a:r>
          </a:p>
          <a:p>
            <a:pPr marL="0" indent="0">
              <a:buNone/>
            </a:pPr>
            <a:r>
              <a:rPr lang="en-IN" dirty="0"/>
              <a:t>I am a data scientist residing in Bangalore India. I currently live within walking distance to MG Road metro station and I enjoy many amenities and venues in the area, such as various international cuisine restaurants, cafes, food shops and entertainment. I have been offered a great opportunity to work for a leader firm in Manhattan, NY. I am very excited and I want to use this opportunity to practice my learnings in Coursera in order to answer relevant questions arisen. The key question is : How can I find a convenient and enjoyable place similar to mine now in India? Certainly, I can use available real estate apps and Google but the idea is to use and apply myself the learned tools during the course.</a:t>
            </a:r>
          </a:p>
          <a:p>
            <a:endParaRPr lang="en-IN" dirty="0"/>
          </a:p>
        </p:txBody>
      </p:sp>
    </p:spTree>
    <p:extLst>
      <p:ext uri="{BB962C8B-B14F-4D97-AF65-F5344CB8AC3E}">
        <p14:creationId xmlns:p14="http://schemas.microsoft.com/office/powerpoint/2010/main" val="41796222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AA41E-9275-4691-BBF4-D193F16AAF03}"/>
              </a:ext>
            </a:extLst>
          </p:cNvPr>
          <p:cNvSpPr>
            <a:spLocks noGrp="1"/>
          </p:cNvSpPr>
          <p:nvPr>
            <p:ph type="title"/>
          </p:nvPr>
        </p:nvSpPr>
        <p:spPr>
          <a:xfrm>
            <a:off x="1154954" y="973668"/>
            <a:ext cx="8761413" cy="706964"/>
          </a:xfrm>
        </p:spPr>
        <p:txBody>
          <a:bodyPr/>
          <a:lstStyle/>
          <a:p>
            <a:r>
              <a:rPr lang="en-IN" b="1" dirty="0"/>
              <a:t>1. Introduction Section</a:t>
            </a:r>
            <a:br>
              <a:rPr lang="en-IN" b="1" dirty="0"/>
            </a:br>
            <a:endParaRPr lang="en-IN" dirty="0"/>
          </a:p>
        </p:txBody>
      </p:sp>
      <p:sp>
        <p:nvSpPr>
          <p:cNvPr id="3" name="Content Placeholder 2">
            <a:extLst>
              <a:ext uri="{FF2B5EF4-FFF2-40B4-BE49-F238E27FC236}">
                <a16:creationId xmlns:a16="http://schemas.microsoft.com/office/drawing/2014/main" id="{F4A71AEA-85BF-47F3-AB57-CFD178510229}"/>
              </a:ext>
            </a:extLst>
          </p:cNvPr>
          <p:cNvSpPr>
            <a:spLocks noGrp="1"/>
          </p:cNvSpPr>
          <p:nvPr>
            <p:ph idx="1"/>
          </p:nvPr>
        </p:nvSpPr>
        <p:spPr>
          <a:xfrm>
            <a:off x="1154954" y="2603500"/>
            <a:ext cx="8825659" cy="3416300"/>
          </a:xfrm>
        </p:spPr>
        <p:txBody>
          <a:bodyPr>
            <a:normAutofit fontScale="85000" lnSpcReduction="20000"/>
          </a:bodyPr>
          <a:lstStyle/>
          <a:p>
            <a:r>
              <a:rPr lang="en-IN" b="1" dirty="0"/>
              <a:t>1.2 Problem to be resolved: </a:t>
            </a:r>
          </a:p>
          <a:p>
            <a:r>
              <a:rPr lang="en-IN" b="1" dirty="0"/>
              <a:t>Business Problem: </a:t>
            </a:r>
          </a:p>
          <a:p>
            <a:pPr lvl="1"/>
            <a:r>
              <a:rPr lang="en-IN" dirty="0"/>
              <a:t>The challenge is to find a suitable apartment for rent in Manhattan NY that complies with the demands on location, price and venues. Therefore, in order to set a basis for comparison, I want to find a rental unit subject to the following conditions:</a:t>
            </a:r>
          </a:p>
          <a:p>
            <a:pPr lvl="1"/>
            <a:r>
              <a:rPr lang="en-IN" dirty="0"/>
              <a:t>apartment must be 2 or 3 bedrooms</a:t>
            </a:r>
          </a:p>
          <a:p>
            <a:pPr lvl="1"/>
            <a:r>
              <a:rPr lang="en-IN" dirty="0"/>
              <a:t>desired location is near a metro station in the Manhattan area and within 1.0 mile (1.6 km) radius</a:t>
            </a:r>
          </a:p>
          <a:p>
            <a:pPr lvl="1"/>
            <a:r>
              <a:rPr lang="en-IN" dirty="0"/>
              <a:t>price of rent not exceed $7,000 per month</a:t>
            </a:r>
          </a:p>
          <a:p>
            <a:pPr lvl="1"/>
            <a:r>
              <a:rPr lang="en-IN" dirty="0"/>
              <a:t>top amenities in the selected neighbourhood shall be similar to current residence</a:t>
            </a:r>
          </a:p>
          <a:p>
            <a:pPr lvl="1"/>
            <a:r>
              <a:rPr lang="en-IN" dirty="0"/>
              <a:t>desirable to have venues such as coffee shops, restaurants Indian, wine stores, gym and food shops</a:t>
            </a:r>
          </a:p>
          <a:p>
            <a:pPr lvl="1"/>
            <a:r>
              <a:rPr lang="en-IN" dirty="0"/>
              <a:t>as a reference, I have included a map of venues near current residence in India.</a:t>
            </a:r>
          </a:p>
        </p:txBody>
      </p:sp>
    </p:spTree>
    <p:extLst>
      <p:ext uri="{BB962C8B-B14F-4D97-AF65-F5344CB8AC3E}">
        <p14:creationId xmlns:p14="http://schemas.microsoft.com/office/powerpoint/2010/main" val="13172374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AA41E-9275-4691-BBF4-D193F16AAF03}"/>
              </a:ext>
            </a:extLst>
          </p:cNvPr>
          <p:cNvSpPr>
            <a:spLocks noGrp="1"/>
          </p:cNvSpPr>
          <p:nvPr>
            <p:ph type="title"/>
          </p:nvPr>
        </p:nvSpPr>
        <p:spPr>
          <a:xfrm>
            <a:off x="1154954" y="973668"/>
            <a:ext cx="8761413" cy="706964"/>
          </a:xfrm>
        </p:spPr>
        <p:txBody>
          <a:bodyPr/>
          <a:lstStyle/>
          <a:p>
            <a:r>
              <a:rPr lang="en-IN" b="1" dirty="0"/>
              <a:t>1. Introduction Section</a:t>
            </a:r>
            <a:br>
              <a:rPr lang="en-IN" b="1" dirty="0"/>
            </a:br>
            <a:endParaRPr lang="en-IN" dirty="0"/>
          </a:p>
        </p:txBody>
      </p:sp>
      <p:sp>
        <p:nvSpPr>
          <p:cNvPr id="3" name="Content Placeholder 2">
            <a:extLst>
              <a:ext uri="{FF2B5EF4-FFF2-40B4-BE49-F238E27FC236}">
                <a16:creationId xmlns:a16="http://schemas.microsoft.com/office/drawing/2014/main" id="{F4A71AEA-85BF-47F3-AB57-CFD178510229}"/>
              </a:ext>
            </a:extLst>
          </p:cNvPr>
          <p:cNvSpPr>
            <a:spLocks noGrp="1"/>
          </p:cNvSpPr>
          <p:nvPr>
            <p:ph idx="1"/>
          </p:nvPr>
        </p:nvSpPr>
        <p:spPr>
          <a:xfrm>
            <a:off x="1154954" y="2603500"/>
            <a:ext cx="8825659" cy="3416300"/>
          </a:xfrm>
        </p:spPr>
        <p:txBody>
          <a:bodyPr>
            <a:normAutofit/>
          </a:bodyPr>
          <a:lstStyle/>
          <a:p>
            <a:r>
              <a:rPr lang="en-IN" b="1" dirty="0"/>
              <a:t>1.3 Interested Audience </a:t>
            </a:r>
          </a:p>
          <a:p>
            <a:pPr marL="0" indent="0">
              <a:buNone/>
            </a:pPr>
            <a:endParaRPr lang="en-IN" dirty="0"/>
          </a:p>
          <a:p>
            <a:pPr marL="0" indent="0">
              <a:buNone/>
            </a:pPr>
            <a:r>
              <a:rPr lang="en-IN" dirty="0"/>
              <a:t>I believe this is a relevant project for a person or entity considering moving to a major city in Europe, US or Asia, since the approach and methodologies used here are applicable in all cases. The use of </a:t>
            </a:r>
            <a:r>
              <a:rPr lang="en-IN" dirty="0" err="1"/>
              <a:t>FourSquare</a:t>
            </a:r>
            <a:r>
              <a:rPr lang="en-IN" dirty="0"/>
              <a:t> data and mapping techniques combined with data analysis will help resolve the key questions arisen. Lastly, this project is a good practical case toward the development of Data Science skills.</a:t>
            </a:r>
          </a:p>
        </p:txBody>
      </p:sp>
    </p:spTree>
    <p:extLst>
      <p:ext uri="{BB962C8B-B14F-4D97-AF65-F5344CB8AC3E}">
        <p14:creationId xmlns:p14="http://schemas.microsoft.com/office/powerpoint/2010/main" val="27429508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3D72D-67D6-4F71-A815-07714B03FBEF}"/>
              </a:ext>
            </a:extLst>
          </p:cNvPr>
          <p:cNvSpPr>
            <a:spLocks noGrp="1"/>
          </p:cNvSpPr>
          <p:nvPr>
            <p:ph type="title"/>
          </p:nvPr>
        </p:nvSpPr>
        <p:spPr/>
        <p:txBody>
          <a:bodyPr/>
          <a:lstStyle/>
          <a:p>
            <a:r>
              <a:rPr lang="en-IN" dirty="0"/>
              <a:t>2 Data Section</a:t>
            </a:r>
          </a:p>
        </p:txBody>
      </p:sp>
      <p:sp>
        <p:nvSpPr>
          <p:cNvPr id="3" name="Content Placeholder 2">
            <a:extLst>
              <a:ext uri="{FF2B5EF4-FFF2-40B4-BE49-F238E27FC236}">
                <a16:creationId xmlns:a16="http://schemas.microsoft.com/office/drawing/2014/main" id="{95AEA2C0-058D-4CCB-A298-AB4670AFDD4E}"/>
              </a:ext>
            </a:extLst>
          </p:cNvPr>
          <p:cNvSpPr>
            <a:spLocks noGrp="1"/>
          </p:cNvSpPr>
          <p:nvPr>
            <p:ph idx="1"/>
          </p:nvPr>
        </p:nvSpPr>
        <p:spPr/>
        <p:txBody>
          <a:bodyPr>
            <a:normAutofit fontScale="77500" lnSpcReduction="20000"/>
          </a:bodyPr>
          <a:lstStyle/>
          <a:p>
            <a:r>
              <a:rPr lang="en-IN" b="1" dirty="0"/>
              <a:t>2.1 Data Requirements</a:t>
            </a:r>
          </a:p>
          <a:p>
            <a:pPr marL="0" indent="0">
              <a:buNone/>
            </a:pPr>
            <a:r>
              <a:rPr lang="en-IN" dirty="0"/>
              <a:t>	- Geodata for current residence in Bangalore with venues established using Foursquare.</a:t>
            </a:r>
          </a:p>
          <a:p>
            <a:pPr marL="0" indent="0">
              <a:buNone/>
            </a:pPr>
            <a:r>
              <a:rPr lang="en-IN" dirty="0"/>
              <a:t>	- List of Manhattan (MH) neighbourhoods with clustered venues established via </a:t>
            </a:r>
            <a:r>
              <a:rPr lang="de-DE" dirty="0"/>
              <a:t>	https://en.wikipedia.org/wiki/List_of_Manhattan_neighborhoods#Midtown_neighborhoods</a:t>
            </a:r>
          </a:p>
          <a:p>
            <a:pPr marL="0" indent="0">
              <a:buNone/>
            </a:pPr>
            <a:r>
              <a:rPr lang="en-IN" dirty="0"/>
              <a:t>	- List of subway metro stations in Manhattan with addresses and geo data (</a:t>
            </a:r>
            <a:r>
              <a:rPr lang="en-IN" dirty="0" err="1"/>
              <a:t>lat,long</a:t>
            </a:r>
            <a:r>
              <a:rPr lang="en-IN" dirty="0"/>
              <a:t>): 	https://en.wikipedia.org/wiki/List_of_New_York_City_Subway_stations_in_Manhattan) , 	(</a:t>
            </a:r>
            <a:r>
              <a:rPr lang="en-IN" dirty="0">
                <a:hlinkClick r:id="rId2"/>
              </a:rPr>
              <a:t>https://www.google.com/maps/search/manhattan+subway+metro+stations/@40.7837297,-</a:t>
            </a:r>
            <a:r>
              <a:rPr lang="en-IN" dirty="0"/>
              <a:t>	74.1033043,11z/data=!3m1!4b1)</a:t>
            </a:r>
          </a:p>
          <a:p>
            <a:pPr marL="0" indent="0">
              <a:buNone/>
            </a:pPr>
            <a:r>
              <a:rPr lang="en-IN" dirty="0"/>
              <a:t>	- List of apartments for rent in Manhattan area with information on neighbourhood location, 	address, number of beds, area size, monthly rent price and complemented with geo data via 	</a:t>
            </a:r>
            <a:r>
              <a:rPr lang="en-IN" dirty="0" err="1"/>
              <a:t>Nominatim</a:t>
            </a:r>
            <a:r>
              <a:rPr lang="en-IN" dirty="0"/>
              <a:t>. http:/www.rentmanhattan.com/index.cfm?page=search&amp;state=results 	https://www.nestpick.com/search?city=new-</a:t>
            </a:r>
          </a:p>
          <a:p>
            <a:pPr marL="0" indent="0">
              <a:buNone/>
            </a:pPr>
            <a:r>
              <a:rPr lang="en-IN" dirty="0"/>
              <a:t>	- Place to work in Manhattan (Park Avenue and 53rd St) for reference</a:t>
            </a:r>
          </a:p>
        </p:txBody>
      </p:sp>
    </p:spTree>
    <p:extLst>
      <p:ext uri="{BB962C8B-B14F-4D97-AF65-F5344CB8AC3E}">
        <p14:creationId xmlns:p14="http://schemas.microsoft.com/office/powerpoint/2010/main" val="631055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3D72D-67D6-4F71-A815-07714B03FBEF}"/>
              </a:ext>
            </a:extLst>
          </p:cNvPr>
          <p:cNvSpPr>
            <a:spLocks noGrp="1"/>
          </p:cNvSpPr>
          <p:nvPr>
            <p:ph type="title"/>
          </p:nvPr>
        </p:nvSpPr>
        <p:spPr/>
        <p:txBody>
          <a:bodyPr/>
          <a:lstStyle/>
          <a:p>
            <a:r>
              <a:rPr lang="en-IN" dirty="0"/>
              <a:t>2 Data Section</a:t>
            </a:r>
          </a:p>
        </p:txBody>
      </p:sp>
      <p:sp>
        <p:nvSpPr>
          <p:cNvPr id="3" name="Content Placeholder 2">
            <a:extLst>
              <a:ext uri="{FF2B5EF4-FFF2-40B4-BE49-F238E27FC236}">
                <a16:creationId xmlns:a16="http://schemas.microsoft.com/office/drawing/2014/main" id="{95AEA2C0-058D-4CCB-A298-AB4670AFDD4E}"/>
              </a:ext>
            </a:extLst>
          </p:cNvPr>
          <p:cNvSpPr>
            <a:spLocks noGrp="1"/>
          </p:cNvSpPr>
          <p:nvPr>
            <p:ph idx="1"/>
          </p:nvPr>
        </p:nvSpPr>
        <p:spPr/>
        <p:txBody>
          <a:bodyPr>
            <a:normAutofit fontScale="85000" lnSpcReduction="10000"/>
          </a:bodyPr>
          <a:lstStyle/>
          <a:p>
            <a:r>
              <a:rPr lang="en-IN" b="1" dirty="0"/>
              <a:t>2.2 Data Sources, Data Processing and Tools used</a:t>
            </a:r>
          </a:p>
          <a:p>
            <a:pPr marL="0" indent="0">
              <a:buNone/>
            </a:pPr>
            <a:r>
              <a:rPr lang="en-IN" dirty="0"/>
              <a:t>	- Bangalore data and map is to be created with use of </a:t>
            </a:r>
            <a:r>
              <a:rPr lang="en-IN" dirty="0" err="1"/>
              <a:t>Nominatim</a:t>
            </a:r>
            <a:r>
              <a:rPr lang="en-IN" dirty="0"/>
              <a:t> , Foursquare and 	Folium mapping</a:t>
            </a:r>
          </a:p>
          <a:p>
            <a:pPr marL="0" indent="0">
              <a:buNone/>
            </a:pPr>
            <a:r>
              <a:rPr lang="en-IN" dirty="0"/>
              <a:t>	- Manhattan neighbourhoods were obtained from Wikipedia and organized by 	Neighbourhoods  with </a:t>
            </a:r>
            <a:r>
              <a:rPr lang="en-IN" dirty="0" err="1"/>
              <a:t>geodatavia</a:t>
            </a:r>
            <a:r>
              <a:rPr lang="en-IN" dirty="0"/>
              <a:t> </a:t>
            </a:r>
            <a:r>
              <a:rPr lang="en-IN" dirty="0" err="1"/>
              <a:t>Nominatim</a:t>
            </a:r>
            <a:r>
              <a:rPr lang="en-IN" dirty="0"/>
              <a:t> for mapping with Folium.</a:t>
            </a:r>
          </a:p>
          <a:p>
            <a:pPr marL="0" indent="0">
              <a:buNone/>
            </a:pPr>
            <a:r>
              <a:rPr lang="en-IN" dirty="0"/>
              <a:t>	- List of Subway stations was obtained via Wikipedia, NY Transit web site and Google 	map,</a:t>
            </a:r>
          </a:p>
          <a:p>
            <a:pPr marL="0" indent="0">
              <a:buNone/>
            </a:pPr>
            <a:r>
              <a:rPr lang="en-IN" dirty="0"/>
              <a:t>	- List of apartments for rent was consolidated from web-scraping real estate sites for MH. 	</a:t>
            </a:r>
          </a:p>
          <a:p>
            <a:pPr marL="0" indent="0">
              <a:buNone/>
            </a:pPr>
            <a:r>
              <a:rPr lang="en-IN" dirty="0"/>
              <a:t>	- The geolocation (</a:t>
            </a:r>
            <a:r>
              <a:rPr lang="en-IN" dirty="0" err="1"/>
              <a:t>lat,long</a:t>
            </a:r>
            <a:r>
              <a:rPr lang="en-IN" dirty="0"/>
              <a:t>) data was found with algorithm coding and using </a:t>
            </a:r>
            <a:r>
              <a:rPr lang="en-IN" dirty="0" err="1"/>
              <a:t>Nominatim</a:t>
            </a:r>
            <a:r>
              <a:rPr lang="en-IN" dirty="0"/>
              <a:t>.</a:t>
            </a:r>
          </a:p>
          <a:p>
            <a:pPr marL="0" indent="0">
              <a:buNone/>
            </a:pPr>
            <a:r>
              <a:rPr lang="en-IN" dirty="0"/>
              <a:t>	- Folium map was the basis of mapping with various features to consolidate all data in 	ONE map where one can visualize all details needed to make a selection of apartment</a:t>
            </a:r>
          </a:p>
        </p:txBody>
      </p:sp>
    </p:spTree>
    <p:extLst>
      <p:ext uri="{BB962C8B-B14F-4D97-AF65-F5344CB8AC3E}">
        <p14:creationId xmlns:p14="http://schemas.microsoft.com/office/powerpoint/2010/main" val="4489001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8AFA6-7D3D-4940-B583-18FC9835AD53}"/>
              </a:ext>
            </a:extLst>
          </p:cNvPr>
          <p:cNvSpPr>
            <a:spLocks noGrp="1"/>
          </p:cNvSpPr>
          <p:nvPr>
            <p:ph type="title"/>
          </p:nvPr>
        </p:nvSpPr>
        <p:spPr/>
        <p:txBody>
          <a:bodyPr/>
          <a:lstStyle/>
          <a:p>
            <a:r>
              <a:rPr lang="en-IN" dirty="0"/>
              <a:t>3 Methodology</a:t>
            </a:r>
          </a:p>
        </p:txBody>
      </p:sp>
      <p:sp>
        <p:nvSpPr>
          <p:cNvPr id="3" name="Content Placeholder 2">
            <a:extLst>
              <a:ext uri="{FF2B5EF4-FFF2-40B4-BE49-F238E27FC236}">
                <a16:creationId xmlns:a16="http://schemas.microsoft.com/office/drawing/2014/main" id="{E018EF63-D085-4A23-89A5-4588049BD6EC}"/>
              </a:ext>
            </a:extLst>
          </p:cNvPr>
          <p:cNvSpPr>
            <a:spLocks noGrp="1"/>
          </p:cNvSpPr>
          <p:nvPr>
            <p:ph idx="1"/>
          </p:nvPr>
        </p:nvSpPr>
        <p:spPr/>
        <p:txBody>
          <a:bodyPr>
            <a:normAutofit/>
          </a:bodyPr>
          <a:lstStyle/>
          <a:p>
            <a:r>
              <a:rPr lang="en-IN" dirty="0"/>
              <a:t>The Strategy to find the answer:</a:t>
            </a:r>
          </a:p>
          <a:p>
            <a:pPr marL="0" indent="0">
              <a:buNone/>
            </a:pPr>
            <a:endParaRPr lang="en-IN" dirty="0"/>
          </a:p>
          <a:p>
            <a:pPr marL="0" indent="0">
              <a:buNone/>
            </a:pPr>
            <a:r>
              <a:rPr lang="en-IN" dirty="0"/>
              <a:t>The strategy is based on mapping the described data in section 2.0, in order to facilitate the choice of at least two candidate places for rent. The information will be consolidated in ONE MAP where one can see the details of the apartment, the cluster of venues in the neighbourhood and the relative location from a subway station and from work place. A measurement tool icon will also be provided. The popups on the map items will display rent price, location and cluster of venues applicable.</a:t>
            </a:r>
          </a:p>
        </p:txBody>
      </p:sp>
    </p:spTree>
    <p:extLst>
      <p:ext uri="{BB962C8B-B14F-4D97-AF65-F5344CB8AC3E}">
        <p14:creationId xmlns:p14="http://schemas.microsoft.com/office/powerpoint/2010/main" val="10507247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8AFA6-7D3D-4940-B583-18FC9835AD53}"/>
              </a:ext>
            </a:extLst>
          </p:cNvPr>
          <p:cNvSpPr>
            <a:spLocks noGrp="1"/>
          </p:cNvSpPr>
          <p:nvPr>
            <p:ph type="title"/>
          </p:nvPr>
        </p:nvSpPr>
        <p:spPr/>
        <p:txBody>
          <a:bodyPr/>
          <a:lstStyle/>
          <a:p>
            <a:r>
              <a:rPr lang="en-IN" dirty="0"/>
              <a:t>3 Methodology</a:t>
            </a:r>
          </a:p>
        </p:txBody>
      </p:sp>
      <p:sp>
        <p:nvSpPr>
          <p:cNvPr id="3" name="Content Placeholder 2">
            <a:extLst>
              <a:ext uri="{FF2B5EF4-FFF2-40B4-BE49-F238E27FC236}">
                <a16:creationId xmlns:a16="http://schemas.microsoft.com/office/drawing/2014/main" id="{E018EF63-D085-4A23-89A5-4588049BD6EC}"/>
              </a:ext>
            </a:extLst>
          </p:cNvPr>
          <p:cNvSpPr>
            <a:spLocks noGrp="1"/>
          </p:cNvSpPr>
          <p:nvPr>
            <p:ph idx="1"/>
          </p:nvPr>
        </p:nvSpPr>
        <p:spPr/>
        <p:txBody>
          <a:bodyPr>
            <a:normAutofit/>
          </a:bodyPr>
          <a:lstStyle/>
          <a:p>
            <a:r>
              <a:rPr lang="en-IN" dirty="0"/>
              <a:t>The Tools:</a:t>
            </a:r>
          </a:p>
          <a:p>
            <a:endParaRPr lang="en-IN" dirty="0"/>
          </a:p>
          <a:p>
            <a:pPr marL="0" indent="0">
              <a:buNone/>
            </a:pPr>
            <a:r>
              <a:rPr lang="en-IN" dirty="0"/>
              <a:t>Web-scraping of sites is used to consolidate data-frame information which was saved as csv files for convenience and to simply the report. Geodata was obtained by coding a program to use </a:t>
            </a:r>
            <a:r>
              <a:rPr lang="en-IN" dirty="0" err="1"/>
              <a:t>Nominatim</a:t>
            </a:r>
            <a:r>
              <a:rPr lang="en-IN" dirty="0"/>
              <a:t> to get latitude and longitude of subway stations and also for each of (144 units) the apartments for rent listed. </a:t>
            </a:r>
            <a:r>
              <a:rPr lang="en-IN" dirty="0" err="1"/>
              <a:t>Geopy_distance</a:t>
            </a:r>
            <a:r>
              <a:rPr lang="en-IN" dirty="0"/>
              <a:t> and </a:t>
            </a:r>
            <a:r>
              <a:rPr lang="en-IN" dirty="0" err="1"/>
              <a:t>Nominatim</a:t>
            </a:r>
            <a:r>
              <a:rPr lang="en-IN" dirty="0"/>
              <a:t> were used to establish relative distances. Seaborn graphic was used for general statistics on rental data. Maps with popups labels allow quick identification of location, price and feature, thus making the selection very easy</a:t>
            </a:r>
          </a:p>
        </p:txBody>
      </p:sp>
    </p:spTree>
    <p:extLst>
      <p:ext uri="{BB962C8B-B14F-4D97-AF65-F5344CB8AC3E}">
        <p14:creationId xmlns:p14="http://schemas.microsoft.com/office/powerpoint/2010/main" val="366114775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35</TotalTime>
  <Words>965</Words>
  <Application>Microsoft Office PowerPoint</Application>
  <PresentationFormat>Widescreen</PresentationFormat>
  <Paragraphs>80</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Century Gothic</vt:lpstr>
      <vt:lpstr>Wingdings 3</vt:lpstr>
      <vt:lpstr>Ion Boardroom</vt:lpstr>
      <vt:lpstr>Coursera Capstone project</vt:lpstr>
      <vt:lpstr>Report Content</vt:lpstr>
      <vt:lpstr>1. Introduction Section </vt:lpstr>
      <vt:lpstr>1. Introduction Section </vt:lpstr>
      <vt:lpstr>1. Introduction Section </vt:lpstr>
      <vt:lpstr>2 Data Section</vt:lpstr>
      <vt:lpstr>2 Data Section</vt:lpstr>
      <vt:lpstr>3 Methodology</vt:lpstr>
      <vt:lpstr>3 Methodology</vt:lpstr>
      <vt:lpstr>4  Execution and Results</vt:lpstr>
      <vt:lpstr>Current residence Neighbourhood in Bangalore</vt:lpstr>
      <vt:lpstr>Venues around Neighbourhood </vt:lpstr>
      <vt:lpstr>Manhattan Map - Neighborhoods and Cluster of Venues</vt:lpstr>
      <vt:lpstr>Geodata Manhattan Apts for rent</vt:lpstr>
      <vt:lpstr>Rental Price Statistics MH Apartments</vt:lpstr>
      <vt:lpstr>Apartments for Rent in MH</vt:lpstr>
      <vt:lpstr>MH Apts for rent with venue clusters</vt:lpstr>
      <vt:lpstr>Venues of cluster 2</vt:lpstr>
      <vt:lpstr>Manhattan subway stations geodata</vt:lpstr>
      <vt:lpstr>Apts for rent (blue) and subway stations (red)</vt:lpstr>
      <vt:lpstr>Selected Apartment!</vt:lpstr>
      <vt:lpstr> 5 DISCUSSION</vt:lpstr>
      <vt:lpstr>6 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Capstone project</dc:title>
  <dc:creator>Periaswamy, P.</dc:creator>
  <cp:lastModifiedBy>Periaswamy, P.</cp:lastModifiedBy>
  <cp:revision>12</cp:revision>
  <dcterms:created xsi:type="dcterms:W3CDTF">2019-03-26T10:59:41Z</dcterms:created>
  <dcterms:modified xsi:type="dcterms:W3CDTF">2019-03-26T11:35:35Z</dcterms:modified>
</cp:coreProperties>
</file>

<file path=docProps/thumbnail.jpeg>
</file>